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6" r:id="rId7"/>
    <p:sldId id="261" r:id="rId8"/>
    <p:sldId id="263" r:id="rId9"/>
    <p:sldId id="267" r:id="rId10"/>
    <p:sldId id="269" r:id="rId11"/>
    <p:sldId id="268" r:id="rId12"/>
    <p:sldId id="264" r:id="rId13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2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E16CCB-BC4F-488D-86EE-C7EC4B494D31}" styleName="{d81a1682-f6d3-453d-a0b4-2df6d50f48b8}">
    <a:wholeTbl>
      <a:tcTxStyle>
        <a:fontRef idx="none">
          <a:prstClr val="black"/>
        </a:fontRef>
      </a:tcTxStyle>
      <a:tcStyle>
        <a:tcBdr>
          <a:left>
            <a:ln w="6350" cmpd="sng">
              <a:solidFill>
                <a:srgbClr val="D8DBBB"/>
              </a:solidFill>
            </a:ln>
          </a:left>
          <a:right>
            <a:ln w="6350" cmpd="sng">
              <a:solidFill>
                <a:srgbClr val="D8DBBB"/>
              </a:solidFill>
            </a:ln>
          </a:right>
          <a:top>
            <a:ln w="6350" cmpd="sng">
              <a:solidFill>
                <a:srgbClr val="D8DBBB"/>
              </a:solidFill>
            </a:ln>
          </a:top>
          <a:bottom>
            <a:ln w="6350" cmpd="sng">
              <a:solidFill>
                <a:srgbClr val="D8DBBB"/>
              </a:solidFill>
            </a:ln>
          </a:bottom>
          <a:insideH>
            <a:ln w="6350" cmpd="sng">
              <a:solidFill>
                <a:srgbClr val="D8DBBB"/>
              </a:solidFill>
            </a:ln>
          </a:insideH>
          <a:insideV>
            <a:ln w="6350" cmpd="sng">
              <a:solidFill>
                <a:srgbClr val="D8DBBB"/>
              </a:solidFill>
            </a:ln>
          </a:insideV>
        </a:tcBdr>
        <a:fill>
          <a:solidFill>
            <a:srgbClr val="FFFFFF"/>
          </a:solidFill>
        </a:fill>
      </a:tcStyle>
    </a:wholeTbl>
    <a:firstRow>
      <a:tcTxStyle>
        <a:fontRef idx="none">
          <a:prstClr val="black"/>
        </a:fontRef>
      </a:tcTxStyle>
      <a:tcStyle>
        <a:tcBdr>
          <a:left>
            <a:ln w="6350" cmpd="sng">
              <a:solidFill>
                <a:srgbClr val="FFFFFF"/>
              </a:solidFill>
            </a:ln>
          </a:left>
          <a:right>
            <a:ln w="6350" cmpd="sng">
              <a:solidFill>
                <a:srgbClr val="FFFFFF"/>
              </a:solidFill>
            </a:ln>
          </a:right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D8DBB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6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154083" y="2199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99803" y="374315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020" y="719357"/>
            <a:ext cx="2885684" cy="961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Date Placeholder 6"/>
          <p:cNvSpPr>
            <a:spLocks noGrp="1"/>
          </p:cNvSpPr>
          <p:nvPr>
            <p:ph type="dt" sz="half" idx="2"/>
          </p:nvPr>
        </p:nvSpPr>
        <p:spPr>
          <a:xfrm>
            <a:off x="9629789" y="6471018"/>
            <a:ext cx="2472271" cy="365125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fld id="{458D3472-3039-4CDA-A65E-A999B6CCF9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25" name="Confidential"/>
          <p:cNvSpPr txBox="1"/>
          <p:nvPr userDrawn="1"/>
        </p:nvSpPr>
        <p:spPr>
          <a:xfrm>
            <a:off x="89939" y="6471017"/>
            <a:ext cx="9893815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507"/>
                    <a:lumOff val="-16337"/>
                  </a:schemeClr>
                </a:solidFill>
              </a:defRPr>
            </a:lvl1pPr>
          </a:lstStyle>
          <a:p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17672"/>
            <a:ext cx="12188825" cy="34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48360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90855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6181" y="255838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56190" y="978538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56181" y="1015189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fidential"/>
          <p:cNvSpPr txBox="1"/>
          <p:nvPr userDrawn="1"/>
        </p:nvSpPr>
        <p:spPr>
          <a:xfrm>
            <a:off x="0" y="6517672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507"/>
                    <a:lumOff val="-16337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507"/>
                    <a:lumOff val="-16337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53531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6181" y="166045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6190" y="838575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56181" y="875226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507"/>
                    <a:lumOff val="-16337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ctr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AI</a:t>
            </a:r>
            <a:r>
              <a:rPr lang="en-US" altLang="zh-CN" dirty="0"/>
              <a:t>NR C</a:t>
            </a:r>
            <a:r>
              <a:rPr lang="zh-CN" altLang="en-US" dirty="0"/>
              <a:t>omparsion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97983" y="3897441"/>
            <a:ext cx="17145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Tuning team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lightbox-2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65" y="990600"/>
            <a:ext cx="11012170" cy="5774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524510" y="1237615"/>
          <a:ext cx="11262360" cy="3018790"/>
        </p:xfrm>
        <a:graphic>
          <a:graphicData uri="http://schemas.openxmlformats.org/drawingml/2006/table">
            <a:tbl>
              <a:tblPr firstRow="1" bandRow="1">
                <a:tableStyleId>{35E16CCB-BC4F-488D-86EE-C7EC4B494D31}</a:tableStyleId>
              </a:tblPr>
              <a:tblGrid>
                <a:gridCol w="3338830"/>
                <a:gridCol w="3259455"/>
                <a:gridCol w="2111375"/>
                <a:gridCol w="2552700"/>
              </a:tblGrid>
              <a:tr h="5816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/>
                        <a:t>Algo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/>
                        <a:t>Temporal NR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/>
                        <a:t>Texture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>
                          <a:sym typeface="+mn-ea"/>
                        </a:rPr>
                        <a:t>Contrast&amp;Color</a:t>
                      </a:r>
                      <a:endParaRPr lang="en-US" altLang="zh-CN" sz="2400" b="1">
                        <a:sym typeface="+mn-ea"/>
                      </a:endParaRPr>
                    </a:p>
                  </a:txBody>
                  <a:tcPr/>
                </a:tc>
              </a:tr>
              <a:tr h="6927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旷</a:t>
                      </a:r>
                      <a:r>
                        <a:rPr lang="zh-CN" altLang="en-US"/>
                        <a:t>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6051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Depthwise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353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Convolution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038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ASR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五角星 3"/>
          <p:cNvSpPr/>
          <p:nvPr/>
        </p:nvSpPr>
        <p:spPr>
          <a:xfrm>
            <a:off x="5181600" y="1947545"/>
            <a:ext cx="443230" cy="43942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角星 4"/>
          <p:cNvSpPr/>
          <p:nvPr/>
        </p:nvSpPr>
        <p:spPr>
          <a:xfrm>
            <a:off x="7918450" y="3209290"/>
            <a:ext cx="443230" cy="43942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五角星 5"/>
          <p:cNvSpPr/>
          <p:nvPr/>
        </p:nvSpPr>
        <p:spPr>
          <a:xfrm>
            <a:off x="10220960" y="2527300"/>
            <a:ext cx="443230" cy="43942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五角星 7"/>
          <p:cNvSpPr/>
          <p:nvPr/>
        </p:nvSpPr>
        <p:spPr>
          <a:xfrm>
            <a:off x="10269220" y="3209290"/>
            <a:ext cx="443230" cy="43942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/>
              <a:t>est_setting</a:t>
            </a:r>
            <a:endParaRPr lang="en-US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524510" y="1237615"/>
          <a:ext cx="11228705" cy="4747260"/>
        </p:xfrm>
        <a:graphic>
          <a:graphicData uri="http://schemas.openxmlformats.org/drawingml/2006/table">
            <a:tbl>
              <a:tblPr firstRow="1" bandRow="1">
                <a:tableStyleId>{35E16CCB-BC4F-488D-86EE-C7EC4B494D31}</a:tableStyleId>
              </a:tblPr>
              <a:tblGrid>
                <a:gridCol w="2825750"/>
                <a:gridCol w="1492885"/>
                <a:gridCol w="2244090"/>
                <a:gridCol w="2967990"/>
                <a:gridCol w="1697990"/>
              </a:tblGrid>
              <a:tr h="906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/>
                        <a:t>Scene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/>
                        <a:t>Exp_gain 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/>
                        <a:t>Ambient light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>
                          <a:sym typeface="+mn-ea"/>
                        </a:rPr>
                        <a:t>Comparsion</a:t>
                      </a:r>
                      <a:endParaRPr lang="en-US" altLang="zh-CN" sz="24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/>
                        <a:t>Device</a:t>
                      </a:r>
                      <a:endParaRPr lang="en-US" altLang="zh-CN" sz="2400" b="1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lightbox-1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(w/ </a:t>
                      </a:r>
                      <a:r>
                        <a:rPr lang="en-US" altLang="zh-CN"/>
                        <a:t>toy car moving)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11ms 128x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10lux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ASR 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Depthwise 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Convolutions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/>
                        <a:t>旷视</a:t>
                      </a:r>
                      <a:r>
                        <a:rPr lang="en-US" altLang="zh-CN"/>
                        <a:t>(w/o np </a:t>
                      </a:r>
                      <a:r>
                        <a:rPr lang="en-US" altLang="zh-CN"/>
                        <a:t>calibration)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DX </a:t>
                      </a:r>
                      <a:r>
                        <a:rPr lang="en-US" altLang="zh-CN"/>
                        <a:t>board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(</a:t>
                      </a:r>
                      <a:r>
                        <a:rPr lang="en-US" altLang="zh-CN"/>
                        <a:t>single frame dump)</a:t>
                      </a:r>
                      <a:endParaRPr lang="en-US" altLang="zh-CN"/>
                    </a:p>
                  </a:txBody>
                  <a:tcPr/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lightbox-2 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(p</a:t>
                      </a:r>
                      <a:r>
                        <a:rPr lang="en-US" altLang="zh-CN" sz="1800">
                          <a:sym typeface="+mn-ea"/>
                        </a:rPr>
                        <a:t>ursue)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11ms 128x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10lux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ASR 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Depthwise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Convolutions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旷视</a:t>
                      </a:r>
                      <a:r>
                        <a:rPr lang="en-US" altLang="zh-CN" sz="1800">
                          <a:sym typeface="+mn-ea"/>
                        </a:rPr>
                        <a:t>(w/o np calibration)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DX board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(single frame dump)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Lab x2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11ms 64</a:t>
                      </a: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3lux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ASR 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Depthwise 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Convolutions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软龙格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(continue dump 90 frames)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lightbox-1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" y="855980"/>
            <a:ext cx="11048365" cy="594042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563495" y="1771015"/>
            <a:ext cx="1733550" cy="8693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56235" y="4000500"/>
            <a:ext cx="2026920" cy="16186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lightbox-1</a:t>
            </a:r>
            <a:endParaRPr lang="en-US"/>
          </a:p>
        </p:txBody>
      </p:sp>
      <p:pic>
        <p:nvPicPr>
          <p:cNvPr id="6" name="resul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585595"/>
            <a:ext cx="12192000" cy="4577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220" y="1225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KS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41365" y="1225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D</a:t>
            </a:r>
            <a:r>
              <a:rPr lang="en-US" altLang="zh-CN">
                <a:highlight>
                  <a:srgbClr val="FFFF00"/>
                </a:highlight>
              </a:rPr>
              <a:t>epthwise</a:t>
            </a:r>
            <a:endParaRPr lang="en-US" altLang="zh-CN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repeatCount="indefinite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lightbox-1</a:t>
            </a:r>
            <a:endParaRPr lang="en-US"/>
          </a:p>
        </p:txBody>
      </p:sp>
      <p:pic>
        <p:nvPicPr>
          <p:cNvPr id="3" name="resul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284730"/>
            <a:ext cx="12192000" cy="2288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020" y="1937385"/>
            <a:ext cx="59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KS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05150" y="1937385"/>
            <a:ext cx="3052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convolution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97625" y="1937385"/>
            <a:ext cx="3052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depthwise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87510" y="1937385"/>
            <a:ext cx="3052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asr</a:t>
            </a:r>
            <a:endParaRPr lang="en-US" altLang="zh-CN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repeatCount="indefinite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lightbox-1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898525"/>
            <a:ext cx="11112500" cy="595947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709160" y="1802765"/>
            <a:ext cx="2026920" cy="43700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547735" y="1802765"/>
            <a:ext cx="2026920" cy="43700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lightbox-1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" y="1010285"/>
            <a:ext cx="10655935" cy="5699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lightbox-2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3435" y="995680"/>
            <a:ext cx="11020425" cy="577532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8582660" y="3850005"/>
            <a:ext cx="1346200" cy="300799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lightbox-2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216660"/>
            <a:ext cx="10722610" cy="55968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c3f2768e-10da-4e99-8a89-d03f8881702f}"/>
  <p:tag name="TABLE_ENDDRAG_ORIGIN_RECT" val="884*371"/>
  <p:tag name="TABLE_ENDDRAG_RECT" val="41*97*884*371"/>
</p:tagLst>
</file>

<file path=ppt/tags/tag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9456*3460*286*286"/>
</p:tagLst>
</file>

<file path=ppt/tags/tag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9485*1687*230*230"/>
</p:tagLst>
</file>

<file path=ppt/tags/tag4.xml><?xml version="1.0" encoding="utf-8"?>
<p:tagLst xmlns:p="http://schemas.openxmlformats.org/presentationml/2006/main">
  <p:tag name="KSO_WM_UNIT_PLACING_PICTURE_USER_VIEWPORT" val="{&quot;height&quot;:8010,&quot;width&quot;:15285}"/>
</p:tagLst>
</file>

<file path=ppt/tags/tag5.xml><?xml version="1.0" encoding="utf-8"?>
<p:tagLst xmlns:p="http://schemas.openxmlformats.org/presentationml/2006/main">
  <p:tag name="KSO_WM_UNIT_TABLE_BEAUTIFY" val="smartTable{c3f2768e-10da-4e99-8a89-d03f8881702f}"/>
  <p:tag name="TABLE_ENDDRAG_ORIGIN_RECT" val="886*271"/>
  <p:tag name="TABLE_ENDDRAG_RECT" val="41*97*886*271"/>
</p:tagLst>
</file>

<file path=ppt/tags/tag6.xml><?xml version="1.0" encoding="utf-8"?>
<p:tagLst xmlns:p="http://schemas.openxmlformats.org/presentationml/2006/main">
  <p:tag name="KSO_WPP_MARK_KEY" val="94480f98-f3f4-40aa-97a8-cd727fefa189"/>
  <p:tag name="COMMONDATA" val="eyJoZGlkIjoiYzk3MWY1OTlmMDliNDcyNTNjMDNkN2Q3NjdiYTZkMTIifQ=="/>
</p:tagLst>
</file>

<file path=ppt/theme/theme1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565</Words>
  <Application>WPS 演示</Application>
  <PresentationFormat>Widescreen</PresentationFormat>
  <Paragraphs>108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微软雅黑</vt:lpstr>
      <vt:lpstr>Arial Unicode MS</vt:lpstr>
      <vt:lpstr>回顾</vt:lpstr>
      <vt:lpstr>AINR Comparsion</vt:lpstr>
      <vt:lpstr>Test_setting</vt:lpstr>
      <vt:lpstr>lightbox-1</vt:lpstr>
      <vt:lpstr>lightbox-1</vt:lpstr>
      <vt:lpstr>lightbox-1</vt:lpstr>
      <vt:lpstr>lightbox-1</vt:lpstr>
      <vt:lpstr>lightbox-1</vt:lpstr>
      <vt:lpstr>lightbox-2</vt:lpstr>
      <vt:lpstr>lightbox-2</vt:lpstr>
      <vt:lpstr>lightbox-2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张睿</dc:creator>
  <cp:lastModifiedBy>张斌</cp:lastModifiedBy>
  <cp:revision>54</cp:revision>
  <dcterms:created xsi:type="dcterms:W3CDTF">2022-02-25T03:18:00Z</dcterms:created>
  <dcterms:modified xsi:type="dcterms:W3CDTF">2023-01-08T02:14:43Z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FADEE27B493F47BFACD76D86D2D8ECD3</vt:lpwstr>
  </property>
  <property fmtid="{D5CDD505-2E9C-101B-9397-08002B2CF9AE}" pid="3" name="KSOProductBuildVer">
    <vt:lpwstr>2052-11.1.0.12763</vt:lpwstr>
  </property>
</Properties>
</file>